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7" r:id="rId4"/>
    <p:sldId id="259" r:id="rId5"/>
    <p:sldId id="260" r:id="rId6"/>
    <p:sldId id="264" r:id="rId7"/>
    <p:sldId id="262" r:id="rId8"/>
    <p:sldId id="265" r:id="rId9"/>
    <p:sldId id="263" r:id="rId10"/>
    <p:sldId id="266" r:id="rId11"/>
    <p:sldId id="279" r:id="rId12"/>
    <p:sldId id="280" r:id="rId13"/>
    <p:sldId id="268" r:id="rId14"/>
    <p:sldId id="272" r:id="rId15"/>
    <p:sldId id="273" r:id="rId16"/>
    <p:sldId id="274" r:id="rId17"/>
    <p:sldId id="275" r:id="rId18"/>
    <p:sldId id="276" r:id="rId19"/>
    <p:sldId id="269" r:id="rId20"/>
    <p:sldId id="270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4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F08EE-D902-4049-B9CB-E8F97F291C9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CE8BBA-42AD-4D71-852C-97EB24EC74A2}">
      <dgm:prSet/>
      <dgm:spPr/>
      <dgm:t>
        <a:bodyPr/>
        <a:lstStyle/>
        <a:p>
          <a:r>
            <a:rPr lang="en-US"/>
            <a:t>The IPCC (Intergovernmental Panel on Climate Change) states that an 1.5</a:t>
          </a:r>
          <a:r>
            <a:rPr lang="en-CA"/>
            <a:t>°C  increase in global average temperature from pre-industrial times will lead to a start in climate catastrophes</a:t>
          </a:r>
          <a:endParaRPr lang="en-US"/>
        </a:p>
      </dgm:t>
    </dgm:pt>
    <dgm:pt modelId="{DA752EED-749F-4851-9339-3E101F3680EF}" type="parTrans" cxnId="{87891DBD-268B-476F-8006-F591B853EB1F}">
      <dgm:prSet/>
      <dgm:spPr/>
      <dgm:t>
        <a:bodyPr/>
        <a:lstStyle/>
        <a:p>
          <a:endParaRPr lang="en-US"/>
        </a:p>
      </dgm:t>
    </dgm:pt>
    <dgm:pt modelId="{D440201D-FA3C-4B86-9223-05A6EF3B8954}" type="sibTrans" cxnId="{87891DBD-268B-476F-8006-F591B853EB1F}">
      <dgm:prSet/>
      <dgm:spPr/>
      <dgm:t>
        <a:bodyPr/>
        <a:lstStyle/>
        <a:p>
          <a:endParaRPr lang="en-US"/>
        </a:p>
      </dgm:t>
    </dgm:pt>
    <dgm:pt modelId="{50B0F085-DD26-463E-83C1-BDE01AB3F348}">
      <dgm:prSet/>
      <dgm:spPr/>
      <dgm:t>
        <a:bodyPr/>
        <a:lstStyle/>
        <a:p>
          <a:r>
            <a:rPr lang="en-CA"/>
            <a:t>Examples include extreme heatwaves, rising ocean levels, destruction of 70-90% of coral reef population, etc.</a:t>
          </a:r>
          <a:endParaRPr lang="en-US"/>
        </a:p>
      </dgm:t>
    </dgm:pt>
    <dgm:pt modelId="{B0EDC833-33A4-4182-BD83-9BB71D9A0AF3}" type="parTrans" cxnId="{6B2B7364-A1D3-4984-B1AC-F8537C9303DD}">
      <dgm:prSet/>
      <dgm:spPr/>
      <dgm:t>
        <a:bodyPr/>
        <a:lstStyle/>
        <a:p>
          <a:endParaRPr lang="en-US"/>
        </a:p>
      </dgm:t>
    </dgm:pt>
    <dgm:pt modelId="{E5ADDAFC-E047-43CA-B5F0-039E7EA30190}" type="sibTrans" cxnId="{6B2B7364-A1D3-4984-B1AC-F8537C9303DD}">
      <dgm:prSet/>
      <dgm:spPr/>
      <dgm:t>
        <a:bodyPr/>
        <a:lstStyle/>
        <a:p>
          <a:endParaRPr lang="en-US"/>
        </a:p>
      </dgm:t>
    </dgm:pt>
    <dgm:pt modelId="{CC91C075-9A8D-4EC8-BD67-05AD71B6CA14}">
      <dgm:prSet/>
      <dgm:spPr/>
      <dgm:t>
        <a:bodyPr/>
        <a:lstStyle/>
        <a:p>
          <a:r>
            <a:rPr lang="en-US"/>
            <a:t>1.5</a:t>
          </a:r>
          <a:r>
            <a:rPr lang="en-CA"/>
            <a:t>°C is the control threshold that should not be exceeded </a:t>
          </a:r>
          <a:endParaRPr lang="en-US"/>
        </a:p>
      </dgm:t>
    </dgm:pt>
    <dgm:pt modelId="{DAA2FEC9-6F4B-4EAD-B7E4-B0D05BE6FC95}" type="parTrans" cxnId="{D925A8CB-006A-4884-B1C5-7D2A64CA6169}">
      <dgm:prSet/>
      <dgm:spPr/>
      <dgm:t>
        <a:bodyPr/>
        <a:lstStyle/>
        <a:p>
          <a:endParaRPr lang="en-US"/>
        </a:p>
      </dgm:t>
    </dgm:pt>
    <dgm:pt modelId="{234EF6A8-A3BE-4F71-AD46-B481CFF8B6BA}" type="sibTrans" cxnId="{D925A8CB-006A-4884-B1C5-7D2A64CA6169}">
      <dgm:prSet/>
      <dgm:spPr/>
      <dgm:t>
        <a:bodyPr/>
        <a:lstStyle/>
        <a:p>
          <a:endParaRPr lang="en-US"/>
        </a:p>
      </dgm:t>
    </dgm:pt>
    <dgm:pt modelId="{84BA4F67-62D7-E741-AB1A-E1747DA573E7}" type="pres">
      <dgm:prSet presAssocID="{F3EF08EE-D902-4049-B9CB-E8F97F291C97}" presName="vert0" presStyleCnt="0">
        <dgm:presLayoutVars>
          <dgm:dir/>
          <dgm:animOne val="branch"/>
          <dgm:animLvl val="lvl"/>
        </dgm:presLayoutVars>
      </dgm:prSet>
      <dgm:spPr/>
    </dgm:pt>
    <dgm:pt modelId="{B19671DB-D6F7-534F-A194-B210BFF99821}" type="pres">
      <dgm:prSet presAssocID="{EECE8BBA-42AD-4D71-852C-97EB24EC74A2}" presName="thickLine" presStyleLbl="alignNode1" presStyleIdx="0" presStyleCnt="3"/>
      <dgm:spPr/>
    </dgm:pt>
    <dgm:pt modelId="{BBB18B83-1310-3C4F-A1F2-DF6170DD3602}" type="pres">
      <dgm:prSet presAssocID="{EECE8BBA-42AD-4D71-852C-97EB24EC74A2}" presName="horz1" presStyleCnt="0"/>
      <dgm:spPr/>
    </dgm:pt>
    <dgm:pt modelId="{AF92A287-EAE3-C549-A291-5454B3B64C74}" type="pres">
      <dgm:prSet presAssocID="{EECE8BBA-42AD-4D71-852C-97EB24EC74A2}" presName="tx1" presStyleLbl="revTx" presStyleIdx="0" presStyleCnt="3"/>
      <dgm:spPr/>
    </dgm:pt>
    <dgm:pt modelId="{1136BB7C-88EE-9C4B-85B7-B6CC5AD73B8B}" type="pres">
      <dgm:prSet presAssocID="{EECE8BBA-42AD-4D71-852C-97EB24EC74A2}" presName="vert1" presStyleCnt="0"/>
      <dgm:spPr/>
    </dgm:pt>
    <dgm:pt modelId="{EE1C66E7-9A4A-5040-9458-C08704B23FEC}" type="pres">
      <dgm:prSet presAssocID="{50B0F085-DD26-463E-83C1-BDE01AB3F348}" presName="thickLine" presStyleLbl="alignNode1" presStyleIdx="1" presStyleCnt="3"/>
      <dgm:spPr/>
    </dgm:pt>
    <dgm:pt modelId="{14FE92AC-5366-D447-91C3-7D2CFDC82142}" type="pres">
      <dgm:prSet presAssocID="{50B0F085-DD26-463E-83C1-BDE01AB3F348}" presName="horz1" presStyleCnt="0"/>
      <dgm:spPr/>
    </dgm:pt>
    <dgm:pt modelId="{48E3D01C-66A4-D941-8A45-DBE841C7376A}" type="pres">
      <dgm:prSet presAssocID="{50B0F085-DD26-463E-83C1-BDE01AB3F348}" presName="tx1" presStyleLbl="revTx" presStyleIdx="1" presStyleCnt="3"/>
      <dgm:spPr/>
    </dgm:pt>
    <dgm:pt modelId="{8B14495C-40B8-0A45-9208-40C19D64555C}" type="pres">
      <dgm:prSet presAssocID="{50B0F085-DD26-463E-83C1-BDE01AB3F348}" presName="vert1" presStyleCnt="0"/>
      <dgm:spPr/>
    </dgm:pt>
    <dgm:pt modelId="{4233C6C1-BC14-4743-AFEE-098AB098F513}" type="pres">
      <dgm:prSet presAssocID="{CC91C075-9A8D-4EC8-BD67-05AD71B6CA14}" presName="thickLine" presStyleLbl="alignNode1" presStyleIdx="2" presStyleCnt="3"/>
      <dgm:spPr/>
    </dgm:pt>
    <dgm:pt modelId="{98B12182-FCF4-D242-A801-E6DB044BE027}" type="pres">
      <dgm:prSet presAssocID="{CC91C075-9A8D-4EC8-BD67-05AD71B6CA14}" presName="horz1" presStyleCnt="0"/>
      <dgm:spPr/>
    </dgm:pt>
    <dgm:pt modelId="{C58FF897-63BD-6143-8C1B-9BBF23C78040}" type="pres">
      <dgm:prSet presAssocID="{CC91C075-9A8D-4EC8-BD67-05AD71B6CA14}" presName="tx1" presStyleLbl="revTx" presStyleIdx="2" presStyleCnt="3"/>
      <dgm:spPr/>
    </dgm:pt>
    <dgm:pt modelId="{3E30F6BC-4FAB-CE41-87DA-D678989532E4}" type="pres">
      <dgm:prSet presAssocID="{CC91C075-9A8D-4EC8-BD67-05AD71B6CA14}" presName="vert1" presStyleCnt="0"/>
      <dgm:spPr/>
    </dgm:pt>
  </dgm:ptLst>
  <dgm:cxnLst>
    <dgm:cxn modelId="{23D9773C-C06A-9E43-9ACC-45D3EDD42F8D}" type="presOf" srcId="{CC91C075-9A8D-4EC8-BD67-05AD71B6CA14}" destId="{C58FF897-63BD-6143-8C1B-9BBF23C78040}" srcOrd="0" destOrd="0" presId="urn:microsoft.com/office/officeart/2008/layout/LinedList"/>
    <dgm:cxn modelId="{44A24B47-8E2C-AB40-AC63-0BDC9F66E975}" type="presOf" srcId="{EECE8BBA-42AD-4D71-852C-97EB24EC74A2}" destId="{AF92A287-EAE3-C549-A291-5454B3B64C74}" srcOrd="0" destOrd="0" presId="urn:microsoft.com/office/officeart/2008/layout/LinedList"/>
    <dgm:cxn modelId="{6B2B7364-A1D3-4984-B1AC-F8537C9303DD}" srcId="{F3EF08EE-D902-4049-B9CB-E8F97F291C97}" destId="{50B0F085-DD26-463E-83C1-BDE01AB3F348}" srcOrd="1" destOrd="0" parTransId="{B0EDC833-33A4-4182-BD83-9BB71D9A0AF3}" sibTransId="{E5ADDAFC-E047-43CA-B5F0-039E7EA30190}"/>
    <dgm:cxn modelId="{085710B3-37A7-714E-8CFF-497EB10746F2}" type="presOf" srcId="{50B0F085-DD26-463E-83C1-BDE01AB3F348}" destId="{48E3D01C-66A4-D941-8A45-DBE841C7376A}" srcOrd="0" destOrd="0" presId="urn:microsoft.com/office/officeart/2008/layout/LinedList"/>
    <dgm:cxn modelId="{87891DBD-268B-476F-8006-F591B853EB1F}" srcId="{F3EF08EE-D902-4049-B9CB-E8F97F291C97}" destId="{EECE8BBA-42AD-4D71-852C-97EB24EC74A2}" srcOrd="0" destOrd="0" parTransId="{DA752EED-749F-4851-9339-3E101F3680EF}" sibTransId="{D440201D-FA3C-4B86-9223-05A6EF3B8954}"/>
    <dgm:cxn modelId="{D925A8CB-006A-4884-B1C5-7D2A64CA6169}" srcId="{F3EF08EE-D902-4049-B9CB-E8F97F291C97}" destId="{CC91C075-9A8D-4EC8-BD67-05AD71B6CA14}" srcOrd="2" destOrd="0" parTransId="{DAA2FEC9-6F4B-4EAD-B7E4-B0D05BE6FC95}" sibTransId="{234EF6A8-A3BE-4F71-AD46-B481CFF8B6BA}"/>
    <dgm:cxn modelId="{819FA5EF-9D62-2041-82AF-EDC27DEDB488}" type="presOf" srcId="{F3EF08EE-D902-4049-B9CB-E8F97F291C97}" destId="{84BA4F67-62D7-E741-AB1A-E1747DA573E7}" srcOrd="0" destOrd="0" presId="urn:microsoft.com/office/officeart/2008/layout/LinedList"/>
    <dgm:cxn modelId="{674A7561-BAED-4441-99F2-CE5AC7FE0B62}" type="presParOf" srcId="{84BA4F67-62D7-E741-AB1A-E1747DA573E7}" destId="{B19671DB-D6F7-534F-A194-B210BFF99821}" srcOrd="0" destOrd="0" presId="urn:microsoft.com/office/officeart/2008/layout/LinedList"/>
    <dgm:cxn modelId="{2C4987E2-931F-DA44-9760-B1AD4681B4A6}" type="presParOf" srcId="{84BA4F67-62D7-E741-AB1A-E1747DA573E7}" destId="{BBB18B83-1310-3C4F-A1F2-DF6170DD3602}" srcOrd="1" destOrd="0" presId="urn:microsoft.com/office/officeart/2008/layout/LinedList"/>
    <dgm:cxn modelId="{41962E23-AF94-A842-8E18-C9DE3CE8D5F3}" type="presParOf" srcId="{BBB18B83-1310-3C4F-A1F2-DF6170DD3602}" destId="{AF92A287-EAE3-C549-A291-5454B3B64C74}" srcOrd="0" destOrd="0" presId="urn:microsoft.com/office/officeart/2008/layout/LinedList"/>
    <dgm:cxn modelId="{BAA1A02B-5A73-E34D-9946-33829173A122}" type="presParOf" srcId="{BBB18B83-1310-3C4F-A1F2-DF6170DD3602}" destId="{1136BB7C-88EE-9C4B-85B7-B6CC5AD73B8B}" srcOrd="1" destOrd="0" presId="urn:microsoft.com/office/officeart/2008/layout/LinedList"/>
    <dgm:cxn modelId="{5AE75B46-4081-C14E-ADBB-37C30E640950}" type="presParOf" srcId="{84BA4F67-62D7-E741-AB1A-E1747DA573E7}" destId="{EE1C66E7-9A4A-5040-9458-C08704B23FEC}" srcOrd="2" destOrd="0" presId="urn:microsoft.com/office/officeart/2008/layout/LinedList"/>
    <dgm:cxn modelId="{316A1160-F076-7C41-9747-AE8F1A74DC9D}" type="presParOf" srcId="{84BA4F67-62D7-E741-AB1A-E1747DA573E7}" destId="{14FE92AC-5366-D447-91C3-7D2CFDC82142}" srcOrd="3" destOrd="0" presId="urn:microsoft.com/office/officeart/2008/layout/LinedList"/>
    <dgm:cxn modelId="{41CB0BEA-DD66-4342-81AD-5A73574E244D}" type="presParOf" srcId="{14FE92AC-5366-D447-91C3-7D2CFDC82142}" destId="{48E3D01C-66A4-D941-8A45-DBE841C7376A}" srcOrd="0" destOrd="0" presId="urn:microsoft.com/office/officeart/2008/layout/LinedList"/>
    <dgm:cxn modelId="{A98EE67B-547A-D845-A4EF-094973703BE2}" type="presParOf" srcId="{14FE92AC-5366-D447-91C3-7D2CFDC82142}" destId="{8B14495C-40B8-0A45-9208-40C19D64555C}" srcOrd="1" destOrd="0" presId="urn:microsoft.com/office/officeart/2008/layout/LinedList"/>
    <dgm:cxn modelId="{5D3160C7-0679-1343-B552-5D47BF4E414A}" type="presParOf" srcId="{84BA4F67-62D7-E741-AB1A-E1747DA573E7}" destId="{4233C6C1-BC14-4743-AFEE-098AB098F513}" srcOrd="4" destOrd="0" presId="urn:microsoft.com/office/officeart/2008/layout/LinedList"/>
    <dgm:cxn modelId="{B66AEB99-F438-CF4C-B5F1-51CD2E19214B}" type="presParOf" srcId="{84BA4F67-62D7-E741-AB1A-E1747DA573E7}" destId="{98B12182-FCF4-D242-A801-E6DB044BE027}" srcOrd="5" destOrd="0" presId="urn:microsoft.com/office/officeart/2008/layout/LinedList"/>
    <dgm:cxn modelId="{56747569-8A9D-8D49-B789-5C1642861210}" type="presParOf" srcId="{98B12182-FCF4-D242-A801-E6DB044BE027}" destId="{C58FF897-63BD-6143-8C1B-9BBF23C78040}" srcOrd="0" destOrd="0" presId="urn:microsoft.com/office/officeart/2008/layout/LinedList"/>
    <dgm:cxn modelId="{26AA2AD8-4185-3141-8C1D-281150EE8366}" type="presParOf" srcId="{98B12182-FCF4-D242-A801-E6DB044BE027}" destId="{3E30F6BC-4FAB-CE41-87DA-D678989532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E11351-A058-4F1D-B2EC-8A47F3F9B2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8827AD-E8BA-46F8-B1CA-BF5AB8314780}">
      <dgm:prSet/>
      <dgm:spPr/>
      <dgm:t>
        <a:bodyPr/>
        <a:lstStyle/>
        <a:p>
          <a:r>
            <a:rPr lang="en-US"/>
            <a:t>ARIMA model, order=(p, d, q) where 0 &lt;= p, d, q &lt;= 2</a:t>
          </a:r>
        </a:p>
      </dgm:t>
    </dgm:pt>
    <dgm:pt modelId="{CD3C0A37-9B6A-4E88-8793-D3A7C02F0558}" type="parTrans" cxnId="{1D2665B7-A016-4A8F-9F01-F5DBC878D92F}">
      <dgm:prSet/>
      <dgm:spPr/>
      <dgm:t>
        <a:bodyPr/>
        <a:lstStyle/>
        <a:p>
          <a:endParaRPr lang="en-US"/>
        </a:p>
      </dgm:t>
    </dgm:pt>
    <dgm:pt modelId="{BEC24972-E28E-4294-B5F9-C8F105B5F9AD}" type="sibTrans" cxnId="{1D2665B7-A016-4A8F-9F01-F5DBC878D92F}">
      <dgm:prSet/>
      <dgm:spPr/>
      <dgm:t>
        <a:bodyPr/>
        <a:lstStyle/>
        <a:p>
          <a:endParaRPr lang="en-US"/>
        </a:p>
      </dgm:t>
    </dgm:pt>
    <dgm:pt modelId="{2F74565D-3B96-4417-80A3-50CBD1B421CC}">
      <dgm:prSet/>
      <dgm:spPr/>
      <dgm:t>
        <a:bodyPr/>
        <a:lstStyle/>
        <a:p>
          <a:r>
            <a:rPr lang="en-US" dirty="0"/>
            <a:t>RMSE, MAPE, MAE to be used for evaluation metrics</a:t>
          </a:r>
        </a:p>
      </dgm:t>
    </dgm:pt>
    <dgm:pt modelId="{77DF8B12-64F6-43E8-AE57-7EC16EB72542}" type="parTrans" cxnId="{2C6374E8-70C7-47F9-AF87-F7B65C03CB6B}">
      <dgm:prSet/>
      <dgm:spPr/>
      <dgm:t>
        <a:bodyPr/>
        <a:lstStyle/>
        <a:p>
          <a:endParaRPr lang="en-US"/>
        </a:p>
      </dgm:t>
    </dgm:pt>
    <dgm:pt modelId="{B662EE21-5D99-441D-AE93-75BBAA7D54A8}" type="sibTrans" cxnId="{2C6374E8-70C7-47F9-AF87-F7B65C03CB6B}">
      <dgm:prSet/>
      <dgm:spPr/>
      <dgm:t>
        <a:bodyPr/>
        <a:lstStyle/>
        <a:p>
          <a:endParaRPr lang="en-US"/>
        </a:p>
      </dgm:t>
    </dgm:pt>
    <dgm:pt modelId="{CA54D29C-7C62-4603-993C-913E678D418E}" type="pres">
      <dgm:prSet presAssocID="{9EE11351-A058-4F1D-B2EC-8A47F3F9B256}" presName="root" presStyleCnt="0">
        <dgm:presLayoutVars>
          <dgm:dir/>
          <dgm:resizeHandles val="exact"/>
        </dgm:presLayoutVars>
      </dgm:prSet>
      <dgm:spPr/>
    </dgm:pt>
    <dgm:pt modelId="{89B6E312-44A3-412C-8063-21BAB2A6BAF6}" type="pres">
      <dgm:prSet presAssocID="{058827AD-E8BA-46F8-B1CA-BF5AB8314780}" presName="compNode" presStyleCnt="0"/>
      <dgm:spPr/>
    </dgm:pt>
    <dgm:pt modelId="{D46CF468-4E9B-4061-819E-1A109220FAAF}" type="pres">
      <dgm:prSet presAssocID="{058827AD-E8BA-46F8-B1CA-BF5AB8314780}" presName="bgRect" presStyleLbl="bgShp" presStyleIdx="0" presStyleCnt="2"/>
      <dgm:spPr/>
    </dgm:pt>
    <dgm:pt modelId="{CCEBC4CB-4DE7-4A55-BBA1-A61161FC0432}" type="pres">
      <dgm:prSet presAssocID="{058827AD-E8BA-46F8-B1CA-BF5AB83147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DA7DD85-B5E2-4A9E-8E49-6745A00393B3}" type="pres">
      <dgm:prSet presAssocID="{058827AD-E8BA-46F8-B1CA-BF5AB8314780}" presName="spaceRect" presStyleCnt="0"/>
      <dgm:spPr/>
    </dgm:pt>
    <dgm:pt modelId="{D87A083A-4EEB-405D-9197-7193149C2609}" type="pres">
      <dgm:prSet presAssocID="{058827AD-E8BA-46F8-B1CA-BF5AB8314780}" presName="parTx" presStyleLbl="revTx" presStyleIdx="0" presStyleCnt="2">
        <dgm:presLayoutVars>
          <dgm:chMax val="0"/>
          <dgm:chPref val="0"/>
        </dgm:presLayoutVars>
      </dgm:prSet>
      <dgm:spPr/>
    </dgm:pt>
    <dgm:pt modelId="{606D8B37-2D16-4D57-A6E1-AF24034B312E}" type="pres">
      <dgm:prSet presAssocID="{BEC24972-E28E-4294-B5F9-C8F105B5F9AD}" presName="sibTrans" presStyleCnt="0"/>
      <dgm:spPr/>
    </dgm:pt>
    <dgm:pt modelId="{7CEDD97F-2E74-4294-AB74-297F57BF5A41}" type="pres">
      <dgm:prSet presAssocID="{2F74565D-3B96-4417-80A3-50CBD1B421CC}" presName="compNode" presStyleCnt="0"/>
      <dgm:spPr/>
    </dgm:pt>
    <dgm:pt modelId="{32023A6F-44A3-4E5B-9FC7-B23E3CCC1B4A}" type="pres">
      <dgm:prSet presAssocID="{2F74565D-3B96-4417-80A3-50CBD1B421CC}" presName="bgRect" presStyleLbl="bgShp" presStyleIdx="1" presStyleCnt="2"/>
      <dgm:spPr/>
    </dgm:pt>
    <dgm:pt modelId="{AD77C895-DDDD-4766-8F7D-DAD8A43865C6}" type="pres">
      <dgm:prSet presAssocID="{2F74565D-3B96-4417-80A3-50CBD1B421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41481FD-5B47-43FF-8440-C3A10B0339CE}" type="pres">
      <dgm:prSet presAssocID="{2F74565D-3B96-4417-80A3-50CBD1B421CC}" presName="spaceRect" presStyleCnt="0"/>
      <dgm:spPr/>
    </dgm:pt>
    <dgm:pt modelId="{B203018E-8751-413C-BD88-2EE51605FF3D}" type="pres">
      <dgm:prSet presAssocID="{2F74565D-3B96-4417-80A3-50CBD1B421C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BEBE081-092B-47EA-96AB-8F4EF5300EF0}" type="presOf" srcId="{058827AD-E8BA-46F8-B1CA-BF5AB8314780}" destId="{D87A083A-4EEB-405D-9197-7193149C2609}" srcOrd="0" destOrd="0" presId="urn:microsoft.com/office/officeart/2018/2/layout/IconVerticalSolidList"/>
    <dgm:cxn modelId="{1D2665B7-A016-4A8F-9F01-F5DBC878D92F}" srcId="{9EE11351-A058-4F1D-B2EC-8A47F3F9B256}" destId="{058827AD-E8BA-46F8-B1CA-BF5AB8314780}" srcOrd="0" destOrd="0" parTransId="{CD3C0A37-9B6A-4E88-8793-D3A7C02F0558}" sibTransId="{BEC24972-E28E-4294-B5F9-C8F105B5F9AD}"/>
    <dgm:cxn modelId="{96A624C2-160C-41C5-974C-0978D034347A}" type="presOf" srcId="{9EE11351-A058-4F1D-B2EC-8A47F3F9B256}" destId="{CA54D29C-7C62-4603-993C-913E678D418E}" srcOrd="0" destOrd="0" presId="urn:microsoft.com/office/officeart/2018/2/layout/IconVerticalSolidList"/>
    <dgm:cxn modelId="{2C6374E8-70C7-47F9-AF87-F7B65C03CB6B}" srcId="{9EE11351-A058-4F1D-B2EC-8A47F3F9B256}" destId="{2F74565D-3B96-4417-80A3-50CBD1B421CC}" srcOrd="1" destOrd="0" parTransId="{77DF8B12-64F6-43E8-AE57-7EC16EB72542}" sibTransId="{B662EE21-5D99-441D-AE93-75BBAA7D54A8}"/>
    <dgm:cxn modelId="{53964DEB-053F-4B3D-9650-5B38FBE1524E}" type="presOf" srcId="{2F74565D-3B96-4417-80A3-50CBD1B421CC}" destId="{B203018E-8751-413C-BD88-2EE51605FF3D}" srcOrd="0" destOrd="0" presId="urn:microsoft.com/office/officeart/2018/2/layout/IconVerticalSolidList"/>
    <dgm:cxn modelId="{19E57E1F-9662-4411-85E1-3E0C8F8B18D5}" type="presParOf" srcId="{CA54D29C-7C62-4603-993C-913E678D418E}" destId="{89B6E312-44A3-412C-8063-21BAB2A6BAF6}" srcOrd="0" destOrd="0" presId="urn:microsoft.com/office/officeart/2018/2/layout/IconVerticalSolidList"/>
    <dgm:cxn modelId="{D8FAA250-4459-4779-90F6-939A77D91E14}" type="presParOf" srcId="{89B6E312-44A3-412C-8063-21BAB2A6BAF6}" destId="{D46CF468-4E9B-4061-819E-1A109220FAAF}" srcOrd="0" destOrd="0" presId="urn:microsoft.com/office/officeart/2018/2/layout/IconVerticalSolidList"/>
    <dgm:cxn modelId="{B6D576FB-4B7A-4EB4-8C14-D3FEAE6B754E}" type="presParOf" srcId="{89B6E312-44A3-412C-8063-21BAB2A6BAF6}" destId="{CCEBC4CB-4DE7-4A55-BBA1-A61161FC0432}" srcOrd="1" destOrd="0" presId="urn:microsoft.com/office/officeart/2018/2/layout/IconVerticalSolidList"/>
    <dgm:cxn modelId="{A19211D1-5351-4A30-A105-4F807000F709}" type="presParOf" srcId="{89B6E312-44A3-412C-8063-21BAB2A6BAF6}" destId="{5DA7DD85-B5E2-4A9E-8E49-6745A00393B3}" srcOrd="2" destOrd="0" presId="urn:microsoft.com/office/officeart/2018/2/layout/IconVerticalSolidList"/>
    <dgm:cxn modelId="{4E74EC7C-DA97-4D1F-8489-1164BC8EC87F}" type="presParOf" srcId="{89B6E312-44A3-412C-8063-21BAB2A6BAF6}" destId="{D87A083A-4EEB-405D-9197-7193149C2609}" srcOrd="3" destOrd="0" presId="urn:microsoft.com/office/officeart/2018/2/layout/IconVerticalSolidList"/>
    <dgm:cxn modelId="{38E476EA-1306-436E-9046-B0B2356C5AB2}" type="presParOf" srcId="{CA54D29C-7C62-4603-993C-913E678D418E}" destId="{606D8B37-2D16-4D57-A6E1-AF24034B312E}" srcOrd="1" destOrd="0" presId="urn:microsoft.com/office/officeart/2018/2/layout/IconVerticalSolidList"/>
    <dgm:cxn modelId="{4E8061D5-2B69-4CFB-85F7-39DEB8CFA6C7}" type="presParOf" srcId="{CA54D29C-7C62-4603-993C-913E678D418E}" destId="{7CEDD97F-2E74-4294-AB74-297F57BF5A41}" srcOrd="2" destOrd="0" presId="urn:microsoft.com/office/officeart/2018/2/layout/IconVerticalSolidList"/>
    <dgm:cxn modelId="{CC008117-0253-4044-8FF5-A001266C15C9}" type="presParOf" srcId="{7CEDD97F-2E74-4294-AB74-297F57BF5A41}" destId="{32023A6F-44A3-4E5B-9FC7-B23E3CCC1B4A}" srcOrd="0" destOrd="0" presId="urn:microsoft.com/office/officeart/2018/2/layout/IconVerticalSolidList"/>
    <dgm:cxn modelId="{A9047C04-16A9-42F0-83E7-D275E6DAAF03}" type="presParOf" srcId="{7CEDD97F-2E74-4294-AB74-297F57BF5A41}" destId="{AD77C895-DDDD-4766-8F7D-DAD8A43865C6}" srcOrd="1" destOrd="0" presId="urn:microsoft.com/office/officeart/2018/2/layout/IconVerticalSolidList"/>
    <dgm:cxn modelId="{9CC4CE01-C1D0-48E4-BC81-72931B1C6177}" type="presParOf" srcId="{7CEDD97F-2E74-4294-AB74-297F57BF5A41}" destId="{441481FD-5B47-43FF-8440-C3A10B0339CE}" srcOrd="2" destOrd="0" presId="urn:microsoft.com/office/officeart/2018/2/layout/IconVerticalSolidList"/>
    <dgm:cxn modelId="{69D7477D-81A7-4254-AB1C-C2792C87BADE}" type="presParOf" srcId="{7CEDD97F-2E74-4294-AB74-297F57BF5A41}" destId="{B203018E-8751-413C-BD88-2EE51605FF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52EDF-F00A-4DB1-A6ED-077EC1FE72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A90602-E138-4B79-85EF-8558D5EED24C}">
      <dgm:prSet/>
      <dgm:spPr/>
      <dgm:t>
        <a:bodyPr/>
        <a:lstStyle/>
        <a:p>
          <a:r>
            <a:rPr lang="en-US" dirty="0"/>
            <a:t>Forecasted results are earlier than the IPCC’s predictions</a:t>
          </a:r>
        </a:p>
      </dgm:t>
    </dgm:pt>
    <dgm:pt modelId="{CDDB5C31-B49C-4758-BF06-6866BAE2D051}" type="parTrans" cxnId="{54C1BC28-A498-4E6F-847F-2BA1730AB32F}">
      <dgm:prSet/>
      <dgm:spPr/>
      <dgm:t>
        <a:bodyPr/>
        <a:lstStyle/>
        <a:p>
          <a:endParaRPr lang="en-US"/>
        </a:p>
      </dgm:t>
    </dgm:pt>
    <dgm:pt modelId="{2C8291A0-43B6-4325-B3C0-B6DDB8299EBB}" type="sibTrans" cxnId="{54C1BC28-A498-4E6F-847F-2BA1730AB32F}">
      <dgm:prSet/>
      <dgm:spPr/>
      <dgm:t>
        <a:bodyPr/>
        <a:lstStyle/>
        <a:p>
          <a:endParaRPr lang="en-US"/>
        </a:p>
      </dgm:t>
    </dgm:pt>
    <dgm:pt modelId="{2453A8B1-EA07-4706-81C1-D44B37B01FF2}">
      <dgm:prSet/>
      <dgm:spPr/>
      <dgm:t>
        <a:bodyPr/>
        <a:lstStyle/>
        <a:p>
          <a:r>
            <a:rPr lang="en-US"/>
            <a:t>Current dataset is missing a lot of locations for a complete representation of global average temperature</a:t>
          </a:r>
        </a:p>
      </dgm:t>
    </dgm:pt>
    <dgm:pt modelId="{E73DC7F1-E53F-42C7-A892-F9560D566A2A}" type="parTrans" cxnId="{C9CE3BC0-9F5C-4255-B9E5-495975875B09}">
      <dgm:prSet/>
      <dgm:spPr/>
      <dgm:t>
        <a:bodyPr/>
        <a:lstStyle/>
        <a:p>
          <a:endParaRPr lang="en-US"/>
        </a:p>
      </dgm:t>
    </dgm:pt>
    <dgm:pt modelId="{E4A830C2-193D-4160-9E80-B719D0FFBDA4}" type="sibTrans" cxnId="{C9CE3BC0-9F5C-4255-B9E5-495975875B09}">
      <dgm:prSet/>
      <dgm:spPr/>
      <dgm:t>
        <a:bodyPr/>
        <a:lstStyle/>
        <a:p>
          <a:endParaRPr lang="en-US"/>
        </a:p>
      </dgm:t>
    </dgm:pt>
    <dgm:pt modelId="{DBECEE17-2168-4991-B020-2810B2F3ABFA}">
      <dgm:prSet/>
      <dgm:spPr/>
      <dgm:t>
        <a:bodyPr/>
        <a:lstStyle/>
        <a:p>
          <a:r>
            <a:rPr lang="en-US" dirty="0"/>
            <a:t>Consider other methods for measuring increase in global average temperature (e.g. weighted mean surface temperature anomaly method used by NASA)</a:t>
          </a:r>
        </a:p>
      </dgm:t>
    </dgm:pt>
    <dgm:pt modelId="{631E5490-DC44-401E-BD3F-5F13462A3C6A}" type="parTrans" cxnId="{60141A61-B163-4478-B9E9-CE5FEF199ECC}">
      <dgm:prSet/>
      <dgm:spPr/>
      <dgm:t>
        <a:bodyPr/>
        <a:lstStyle/>
        <a:p>
          <a:endParaRPr lang="en-US"/>
        </a:p>
      </dgm:t>
    </dgm:pt>
    <dgm:pt modelId="{C869E152-AD27-466C-BF3C-D4491B739679}" type="sibTrans" cxnId="{60141A61-B163-4478-B9E9-CE5FEF199ECC}">
      <dgm:prSet/>
      <dgm:spPr/>
      <dgm:t>
        <a:bodyPr/>
        <a:lstStyle/>
        <a:p>
          <a:endParaRPr lang="en-US"/>
        </a:p>
      </dgm:t>
    </dgm:pt>
    <dgm:pt modelId="{B4D50085-7459-144C-A976-8F73E1DD6D7F}">
      <dgm:prSet/>
      <dgm:spPr/>
      <dgm:t>
        <a:bodyPr/>
        <a:lstStyle/>
        <a:p>
          <a:r>
            <a:rPr lang="en-US" dirty="0"/>
            <a:t>Global warming is not a distant threat. 1.5 threshold will inevitably be exceeded if no action is taken</a:t>
          </a:r>
        </a:p>
      </dgm:t>
    </dgm:pt>
    <dgm:pt modelId="{0F30BCA0-5593-C340-A660-393033FA9452}" type="parTrans" cxnId="{C2067CFE-BC2E-054B-BE0C-AF4CAFC0AC72}">
      <dgm:prSet/>
      <dgm:spPr/>
      <dgm:t>
        <a:bodyPr/>
        <a:lstStyle/>
        <a:p>
          <a:endParaRPr lang="en-US"/>
        </a:p>
      </dgm:t>
    </dgm:pt>
    <dgm:pt modelId="{CE90BD65-2FD1-6D43-9E9D-B12D00BDC8D1}" type="sibTrans" cxnId="{C2067CFE-BC2E-054B-BE0C-AF4CAFC0AC72}">
      <dgm:prSet/>
      <dgm:spPr/>
      <dgm:t>
        <a:bodyPr/>
        <a:lstStyle/>
        <a:p>
          <a:endParaRPr lang="en-US"/>
        </a:p>
      </dgm:t>
    </dgm:pt>
    <dgm:pt modelId="{A034BD83-7B98-1A48-A167-1A4849B8277A}" type="pres">
      <dgm:prSet presAssocID="{B6F52EDF-F00A-4DB1-A6ED-077EC1FE7276}" presName="linear" presStyleCnt="0">
        <dgm:presLayoutVars>
          <dgm:animLvl val="lvl"/>
          <dgm:resizeHandles val="exact"/>
        </dgm:presLayoutVars>
      </dgm:prSet>
      <dgm:spPr/>
    </dgm:pt>
    <dgm:pt modelId="{7769C71A-40E6-094F-BED8-D77D4D607972}" type="pres">
      <dgm:prSet presAssocID="{71A90602-E138-4B79-85EF-8558D5EED2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30FF18-9095-F648-AEF0-EFA0B9B407C6}" type="pres">
      <dgm:prSet presAssocID="{2C8291A0-43B6-4325-B3C0-B6DDB8299EBB}" presName="spacer" presStyleCnt="0"/>
      <dgm:spPr/>
    </dgm:pt>
    <dgm:pt modelId="{CF3F1FE2-C4DE-2646-9208-7C7ED948A35E}" type="pres">
      <dgm:prSet presAssocID="{2453A8B1-EA07-4706-81C1-D44B37B01FF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2F5BCD8-8D1C-2E4A-A75E-766EBCE15A67}" type="pres">
      <dgm:prSet presAssocID="{E4A830C2-193D-4160-9E80-B719D0FFBDA4}" presName="spacer" presStyleCnt="0"/>
      <dgm:spPr/>
    </dgm:pt>
    <dgm:pt modelId="{A25E0FC5-5860-1947-A418-B64AE082BFC6}" type="pres">
      <dgm:prSet presAssocID="{DBECEE17-2168-4991-B020-2810B2F3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0B3B65-DE68-894A-8BE6-8EC9B2F7539B}" type="pres">
      <dgm:prSet presAssocID="{C869E152-AD27-466C-BF3C-D4491B739679}" presName="spacer" presStyleCnt="0"/>
      <dgm:spPr/>
    </dgm:pt>
    <dgm:pt modelId="{58525E30-0B96-EE44-9016-7B2BE80D9F8F}" type="pres">
      <dgm:prSet presAssocID="{B4D50085-7459-144C-A976-8F73E1DD6D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4C1BC28-A498-4E6F-847F-2BA1730AB32F}" srcId="{B6F52EDF-F00A-4DB1-A6ED-077EC1FE7276}" destId="{71A90602-E138-4B79-85EF-8558D5EED24C}" srcOrd="0" destOrd="0" parTransId="{CDDB5C31-B49C-4758-BF06-6866BAE2D051}" sibTransId="{2C8291A0-43B6-4325-B3C0-B6DDB8299EBB}"/>
    <dgm:cxn modelId="{C593A447-6FBB-734F-BCB4-27229FE3C0F4}" type="presOf" srcId="{DBECEE17-2168-4991-B020-2810B2F3ABFA}" destId="{A25E0FC5-5860-1947-A418-B64AE082BFC6}" srcOrd="0" destOrd="0" presId="urn:microsoft.com/office/officeart/2005/8/layout/vList2"/>
    <dgm:cxn modelId="{60141A61-B163-4478-B9E9-CE5FEF199ECC}" srcId="{B6F52EDF-F00A-4DB1-A6ED-077EC1FE7276}" destId="{DBECEE17-2168-4991-B020-2810B2F3ABFA}" srcOrd="2" destOrd="0" parTransId="{631E5490-DC44-401E-BD3F-5F13462A3C6A}" sibTransId="{C869E152-AD27-466C-BF3C-D4491B739679}"/>
    <dgm:cxn modelId="{17C2C469-664C-1648-89E8-B552768C5187}" type="presOf" srcId="{71A90602-E138-4B79-85EF-8558D5EED24C}" destId="{7769C71A-40E6-094F-BED8-D77D4D607972}" srcOrd="0" destOrd="0" presId="urn:microsoft.com/office/officeart/2005/8/layout/vList2"/>
    <dgm:cxn modelId="{A68911B0-C46E-AE45-95A0-A52558F54930}" type="presOf" srcId="{2453A8B1-EA07-4706-81C1-D44B37B01FF2}" destId="{CF3F1FE2-C4DE-2646-9208-7C7ED948A35E}" srcOrd="0" destOrd="0" presId="urn:microsoft.com/office/officeart/2005/8/layout/vList2"/>
    <dgm:cxn modelId="{FC9583B0-D4F2-C549-B47C-C6269948947D}" type="presOf" srcId="{B6F52EDF-F00A-4DB1-A6ED-077EC1FE7276}" destId="{A034BD83-7B98-1A48-A167-1A4849B8277A}" srcOrd="0" destOrd="0" presId="urn:microsoft.com/office/officeart/2005/8/layout/vList2"/>
    <dgm:cxn modelId="{C9CE3BC0-9F5C-4255-B9E5-495975875B09}" srcId="{B6F52EDF-F00A-4DB1-A6ED-077EC1FE7276}" destId="{2453A8B1-EA07-4706-81C1-D44B37B01FF2}" srcOrd="1" destOrd="0" parTransId="{E73DC7F1-E53F-42C7-A892-F9560D566A2A}" sibTransId="{E4A830C2-193D-4160-9E80-B719D0FFBDA4}"/>
    <dgm:cxn modelId="{A19A07F2-07DB-D94B-9272-19B6E5801285}" type="presOf" srcId="{B4D50085-7459-144C-A976-8F73E1DD6D7F}" destId="{58525E30-0B96-EE44-9016-7B2BE80D9F8F}" srcOrd="0" destOrd="0" presId="urn:microsoft.com/office/officeart/2005/8/layout/vList2"/>
    <dgm:cxn modelId="{C2067CFE-BC2E-054B-BE0C-AF4CAFC0AC72}" srcId="{B6F52EDF-F00A-4DB1-A6ED-077EC1FE7276}" destId="{B4D50085-7459-144C-A976-8F73E1DD6D7F}" srcOrd="3" destOrd="0" parTransId="{0F30BCA0-5593-C340-A660-393033FA9452}" sibTransId="{CE90BD65-2FD1-6D43-9E9D-B12D00BDC8D1}"/>
    <dgm:cxn modelId="{7331EAB0-4447-E542-9F9A-CC711C2FFA88}" type="presParOf" srcId="{A034BD83-7B98-1A48-A167-1A4849B8277A}" destId="{7769C71A-40E6-094F-BED8-D77D4D607972}" srcOrd="0" destOrd="0" presId="urn:microsoft.com/office/officeart/2005/8/layout/vList2"/>
    <dgm:cxn modelId="{A70A643C-D070-BB4F-ACCA-A3B1AEC9A3BA}" type="presParOf" srcId="{A034BD83-7B98-1A48-A167-1A4849B8277A}" destId="{9E30FF18-9095-F648-AEF0-EFA0B9B407C6}" srcOrd="1" destOrd="0" presId="urn:microsoft.com/office/officeart/2005/8/layout/vList2"/>
    <dgm:cxn modelId="{15CD2FD0-1A54-D74B-B226-EB51445F502D}" type="presParOf" srcId="{A034BD83-7B98-1A48-A167-1A4849B8277A}" destId="{CF3F1FE2-C4DE-2646-9208-7C7ED948A35E}" srcOrd="2" destOrd="0" presId="urn:microsoft.com/office/officeart/2005/8/layout/vList2"/>
    <dgm:cxn modelId="{CDAEB1AA-D722-1F4B-8501-40E6FEC94E8D}" type="presParOf" srcId="{A034BD83-7B98-1A48-A167-1A4849B8277A}" destId="{C2F5BCD8-8D1C-2E4A-A75E-766EBCE15A67}" srcOrd="3" destOrd="0" presId="urn:microsoft.com/office/officeart/2005/8/layout/vList2"/>
    <dgm:cxn modelId="{12802DF4-F1E8-954C-BBA4-27A0607111CA}" type="presParOf" srcId="{A034BD83-7B98-1A48-A167-1A4849B8277A}" destId="{A25E0FC5-5860-1947-A418-B64AE082BFC6}" srcOrd="4" destOrd="0" presId="urn:microsoft.com/office/officeart/2005/8/layout/vList2"/>
    <dgm:cxn modelId="{87B23C82-3C68-AA41-AE44-A780A3A1FACB}" type="presParOf" srcId="{A034BD83-7B98-1A48-A167-1A4849B8277A}" destId="{A30B3B65-DE68-894A-8BE6-8EC9B2F7539B}" srcOrd="5" destOrd="0" presId="urn:microsoft.com/office/officeart/2005/8/layout/vList2"/>
    <dgm:cxn modelId="{CF2C02DB-F0EA-2141-AD9F-A007BE5BE83A}" type="presParOf" srcId="{A034BD83-7B98-1A48-A167-1A4849B8277A}" destId="{58525E30-0B96-EE44-9016-7B2BE80D9F8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671DB-D6F7-534F-A194-B210BFF99821}">
      <dsp:nvSpPr>
        <dsp:cNvPr id="0" name=""/>
        <dsp:cNvSpPr/>
      </dsp:nvSpPr>
      <dsp:spPr>
        <a:xfrm>
          <a:off x="0" y="2468"/>
          <a:ext cx="625372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2A287-EAE3-C549-A291-5454B3B64C74}">
      <dsp:nvSpPr>
        <dsp:cNvPr id="0" name=""/>
        <dsp:cNvSpPr/>
      </dsp:nvSpPr>
      <dsp:spPr>
        <a:xfrm>
          <a:off x="0" y="2468"/>
          <a:ext cx="625372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IPCC (Intergovernmental Panel on Climate Change) states that an 1.5</a:t>
          </a:r>
          <a:r>
            <a:rPr lang="en-CA" sz="2500" kern="1200"/>
            <a:t>°C  increase in global average temperature from pre-industrial times will lead to a start in climate catastrophes</a:t>
          </a:r>
          <a:endParaRPr lang="en-US" sz="2500" kern="1200"/>
        </a:p>
      </dsp:txBody>
      <dsp:txXfrm>
        <a:off x="0" y="2468"/>
        <a:ext cx="6253721" cy="1683744"/>
      </dsp:txXfrm>
    </dsp:sp>
    <dsp:sp modelId="{EE1C66E7-9A4A-5040-9458-C08704B23FEC}">
      <dsp:nvSpPr>
        <dsp:cNvPr id="0" name=""/>
        <dsp:cNvSpPr/>
      </dsp:nvSpPr>
      <dsp:spPr>
        <a:xfrm>
          <a:off x="0" y="1686212"/>
          <a:ext cx="6253721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3D01C-66A4-D941-8A45-DBE841C7376A}">
      <dsp:nvSpPr>
        <dsp:cNvPr id="0" name=""/>
        <dsp:cNvSpPr/>
      </dsp:nvSpPr>
      <dsp:spPr>
        <a:xfrm>
          <a:off x="0" y="1686212"/>
          <a:ext cx="625372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Examples include extreme heatwaves, rising ocean levels, destruction of 70-90% of coral reef population, etc.</a:t>
          </a:r>
          <a:endParaRPr lang="en-US" sz="2500" kern="1200"/>
        </a:p>
      </dsp:txBody>
      <dsp:txXfrm>
        <a:off x="0" y="1686212"/>
        <a:ext cx="6253721" cy="1683744"/>
      </dsp:txXfrm>
    </dsp:sp>
    <dsp:sp modelId="{4233C6C1-BC14-4743-AFEE-098AB098F513}">
      <dsp:nvSpPr>
        <dsp:cNvPr id="0" name=""/>
        <dsp:cNvSpPr/>
      </dsp:nvSpPr>
      <dsp:spPr>
        <a:xfrm>
          <a:off x="0" y="3369957"/>
          <a:ext cx="6253721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FF897-63BD-6143-8C1B-9BBF23C78040}">
      <dsp:nvSpPr>
        <dsp:cNvPr id="0" name=""/>
        <dsp:cNvSpPr/>
      </dsp:nvSpPr>
      <dsp:spPr>
        <a:xfrm>
          <a:off x="0" y="3369957"/>
          <a:ext cx="625372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1.5</a:t>
          </a:r>
          <a:r>
            <a:rPr lang="en-CA" sz="2500" kern="1200"/>
            <a:t>°C is the control threshold that should not be exceeded </a:t>
          </a:r>
          <a:endParaRPr lang="en-US" sz="2500" kern="1200"/>
        </a:p>
      </dsp:txBody>
      <dsp:txXfrm>
        <a:off x="0" y="3369957"/>
        <a:ext cx="6253721" cy="1683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CF468-4E9B-4061-819E-1A109220FAAF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BC4CB-4DE7-4A55-BBA1-A61161FC0432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A083A-4EEB-405D-9197-7193149C2609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ARIMA model, order=(p, d, q) where 0 &lt;= p, d, q &lt;= 2</a:t>
          </a:r>
        </a:p>
      </dsp:txBody>
      <dsp:txXfrm>
        <a:off x="2037007" y="955306"/>
        <a:ext cx="4264593" cy="1763642"/>
      </dsp:txXfrm>
    </dsp:sp>
    <dsp:sp modelId="{32023A6F-44A3-4E5B-9FC7-B23E3CCC1B4A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C895-DDDD-4766-8F7D-DAD8A43865C6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3018E-8751-413C-BD88-2EE51605FF3D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RMSE, MAPE, MAE to be used for evaluation metrics</a:t>
          </a:r>
        </a:p>
      </dsp:txBody>
      <dsp:txXfrm>
        <a:off x="2037007" y="3159859"/>
        <a:ext cx="4264593" cy="1763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9C71A-40E6-094F-BED8-D77D4D607972}">
      <dsp:nvSpPr>
        <dsp:cNvPr id="0" name=""/>
        <dsp:cNvSpPr/>
      </dsp:nvSpPr>
      <dsp:spPr>
        <a:xfrm>
          <a:off x="0" y="682265"/>
          <a:ext cx="5163238" cy="949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Forecasted results are earlier than the IPCC’s predictions</a:t>
          </a:r>
        </a:p>
      </dsp:txBody>
      <dsp:txXfrm>
        <a:off x="46360" y="728625"/>
        <a:ext cx="5070518" cy="856959"/>
      </dsp:txXfrm>
    </dsp:sp>
    <dsp:sp modelId="{CF3F1FE2-C4DE-2646-9208-7C7ED948A35E}">
      <dsp:nvSpPr>
        <dsp:cNvPr id="0" name=""/>
        <dsp:cNvSpPr/>
      </dsp:nvSpPr>
      <dsp:spPr>
        <a:xfrm>
          <a:off x="0" y="1680905"/>
          <a:ext cx="5163238" cy="94967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 dataset is missing a lot of locations for a complete representation of global average temperature</a:t>
          </a:r>
        </a:p>
      </dsp:txBody>
      <dsp:txXfrm>
        <a:off x="46360" y="1727265"/>
        <a:ext cx="5070518" cy="856959"/>
      </dsp:txXfrm>
    </dsp:sp>
    <dsp:sp modelId="{A25E0FC5-5860-1947-A418-B64AE082BFC6}">
      <dsp:nvSpPr>
        <dsp:cNvPr id="0" name=""/>
        <dsp:cNvSpPr/>
      </dsp:nvSpPr>
      <dsp:spPr>
        <a:xfrm>
          <a:off x="0" y="2679544"/>
          <a:ext cx="5163238" cy="94967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Consider other methods for measuring increase in global average temperature (e.g. weighted mean surface temperature anomaly method used by NASA)</a:t>
          </a:r>
        </a:p>
      </dsp:txBody>
      <dsp:txXfrm>
        <a:off x="46360" y="2725904"/>
        <a:ext cx="5070518" cy="856959"/>
      </dsp:txXfrm>
    </dsp:sp>
    <dsp:sp modelId="{58525E30-0B96-EE44-9016-7B2BE80D9F8F}">
      <dsp:nvSpPr>
        <dsp:cNvPr id="0" name=""/>
        <dsp:cNvSpPr/>
      </dsp:nvSpPr>
      <dsp:spPr>
        <a:xfrm>
          <a:off x="0" y="3678184"/>
          <a:ext cx="5163238" cy="9496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Global warming is not a distant threat. 1.5 threshold will inevitably be exceeded if no action is taken</a:t>
          </a:r>
        </a:p>
      </dsp:txBody>
      <dsp:txXfrm>
        <a:off x="46360" y="3724544"/>
        <a:ext cx="5070518" cy="856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E9CA-A889-2344-8B59-957853651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7B7FD-9003-C149-B457-96676724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4069-1736-CC48-B277-51908B47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8F9F-27EC-2D4E-BD97-1104E251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7172-66A0-5E47-A340-0D370446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3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2489-7A1C-1F4E-9FBF-BA7B6801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72A96-32C3-DC4B-A5A7-9F486368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73D-54B9-5D4F-BFE6-99703A33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F21C8-3FD9-DF45-B2A6-FD6D2010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B96C-9659-024F-BED8-CDF4EA8C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B0198-4001-4145-BF74-BCD4E02A5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F47F6-910B-EA48-B617-5CA75877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E6E39-0D8C-CA46-B379-BFB1EB8D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E6C69-BFC3-F740-84DB-B7CB4589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CBDA1-BE6F-1D4D-AA86-363D4C05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3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1AD7-E204-C84E-B5D9-661E1F5F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3687-8229-EE4C-84AB-4FEB1BF2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E86A2-3C5B-DF4A-ADD9-2842FD12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0918F-8A10-684B-9B77-214DE561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A779-C293-D041-ABAC-DD404E3F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A0AF-1180-A543-84C6-D3352895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BED76-4716-2545-91B8-780BCBFAC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FFDC-63BF-9F4F-A489-B34D58B4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1A12-51C7-D24B-8135-68F7D2A8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960B-22F8-224D-9D0A-E228006E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4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4E7E-88E2-8C42-9A7F-265815C5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CF48-405E-C74D-BC90-AC33121B7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D82D8-894C-F342-A104-D2BADAE92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4DD8E-2CDA-134E-A6F9-E9D05A4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64D99-F203-414A-B573-D2F2A137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34137-BAE2-4F47-A7E1-76CC9958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2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70B5-ECA0-FC4F-9704-740579CA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BE36-C2D7-5742-B011-5FD625FA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9F022-3AB5-A449-A796-C1A6D4E0E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E4837-BCC2-C14D-B9B6-40D4DF5A8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053B38-931E-AE48-A28A-DB210CFBD5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30271-1585-4D41-8112-F4957CC9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68AFD-3827-D048-B499-DE2B949D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61603-E5BA-5E40-861B-98E88003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E24-11C5-4C45-93CE-BE00C873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A4231-CAF5-AF48-A863-FF5ED513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72DDD-8159-A541-93D9-224CC0F7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11155-E321-134C-8057-C7977D5D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1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C65C-7E3C-D344-85A8-D6D644A4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C0F29-ABD8-1849-9F1B-299C4489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4491F-FC6F-7147-A562-3E8AB13A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2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F048-A044-1C44-B346-22B35FA7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B395-DE14-A941-8800-0947F994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8B148-FD8F-4F44-ADE1-2536C7DE1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41303-FE4A-5949-ACF4-580CA274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8C12B-F5FC-3E41-BDD2-C1086554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C49FE-0969-BB45-8ADE-0331C39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1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1CB5-45BC-744C-ABDF-F96EAE30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BC762-5B8C-4743-A12C-F131808C3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B297D-2CAA-8445-9CEE-4FDFACFC9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9A722-D922-0241-9DB1-FD35138B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6321-A24F-F14D-91AD-C09AAF0A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A8772-3939-874C-A2C4-9CEFB166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3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4847C-52C2-AB41-A598-95C32AB4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0ED0-9557-F045-8382-9B26BC58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A729E-B1BE-FD40-8650-8B0D63CA6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6AB6-D3FD-3B4F-B5A6-7A789575B268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D1CF0-EC4A-FA49-AE70-4B71B494A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C74F-83B4-594A-A318-0657B4736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7478-ABC0-6644-AFF9-AD8A3142D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5E02-B257-A944-8CBB-D036C9030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/>
              <a:t>When Will The 1.5</a:t>
            </a:r>
            <a:r>
              <a:rPr lang="en-CA" sz="5400" dirty="0"/>
              <a:t>°C Threshold Be Reached and Surpassed?  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14BDB-32AE-E94B-A34D-5267C19C9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By: Alex Liu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73722-F6A0-CB4D-A4E1-0D0986631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84" r="1" b="557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9190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22E6-7935-3545-91FB-158B95E5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ARIMA(2,1,2) is the best model by RMSE as it produces the least error!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C1E08-00A8-A74C-A6BD-DAE9708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052611"/>
            <a:ext cx="6274296" cy="4752778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88556C22-FB8D-264C-A275-991AB98EB31C}"/>
              </a:ext>
            </a:extLst>
          </p:cNvPr>
          <p:cNvSpPr/>
          <p:nvPr/>
        </p:nvSpPr>
        <p:spPr>
          <a:xfrm>
            <a:off x="6024563" y="5519639"/>
            <a:ext cx="484632" cy="97840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5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2CB67-2E48-0441-9891-D767724F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ARIMA(2,1,2) is the best model by MAPE as it produces the least error!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E52C3-104E-DC43-AF5E-BC0081D8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170254"/>
            <a:ext cx="6274296" cy="4517492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980789BA-F519-D04F-8253-A6DFF2E0823F}"/>
              </a:ext>
            </a:extLst>
          </p:cNvPr>
          <p:cNvSpPr/>
          <p:nvPr/>
        </p:nvSpPr>
        <p:spPr>
          <a:xfrm>
            <a:off x="6124579" y="5519639"/>
            <a:ext cx="484632" cy="97840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C4D40-02DF-F349-A581-CEB51B58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ARIMA(2,1,2) is the best model by MAE as it produces the least error!</a:t>
            </a: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ARIMA(2,1,2) is the best model for all three evaluation metrics!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EA017-6F86-ED49-9C62-6B920BA5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076139"/>
            <a:ext cx="6274296" cy="4705721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5D39CBA8-955E-CE45-B31B-62DAEB14AFBF}"/>
              </a:ext>
            </a:extLst>
          </p:cNvPr>
          <p:cNvSpPr/>
          <p:nvPr/>
        </p:nvSpPr>
        <p:spPr>
          <a:xfrm>
            <a:off x="6053139" y="5519639"/>
            <a:ext cx="484632" cy="97840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820C9-76B0-324A-984C-8FEEBC65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Forecasting with Best ARIMA Model (2,1,2):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1.5 threshold reached/exceeded by July 2024!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89BCA29-8B08-514E-8368-FA93FBA7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436911"/>
            <a:ext cx="6274296" cy="39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8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A6FD5-C8D6-E44E-9732-8C340CB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231876"/>
            <a:ext cx="330813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Visualize All ARIMA Models Forecasting:</a:t>
            </a:r>
            <a:b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Different Patterns!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133AF-ECED-034B-81C6-5CDED2D1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996" y="1374168"/>
            <a:ext cx="6274296" cy="41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93CBB-4BE6-6445-A1E8-07FED6B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ARIMA(p,0,q):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Trend doesn’t make sense given real life context!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DDAE9-DA18-5E42-9909-F1C734D2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996" y="1342797"/>
            <a:ext cx="6274296" cy="41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AEB0F-60ED-3349-B202-297847C4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ARIMA(p,1,q):</a:t>
            </a: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Corresponds with real life predictions short term!</a:t>
            </a: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Exponential increase could be a problem long term!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B9AF3-5306-D64C-8553-92CF10F8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386985"/>
            <a:ext cx="6356465" cy="40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9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AD487-B914-4948-B9EC-AAA4964C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ARIMA(p,2,q):</a:t>
            </a: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Corresponds to an ice age scenario!</a:t>
            </a: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makes sense long term! Not so much short term!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C2915-5034-C145-8E30-3D4AB5A78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339312"/>
            <a:ext cx="6356465" cy="41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9E23-4CC3-B94E-B028-CD5A91FB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3" y="2211388"/>
            <a:ext cx="6025437" cy="384194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CDD517C-24ED-6243-8296-5403F92E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2211388"/>
            <a:ext cx="5904787" cy="3854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FBFD2-CEB1-9043-9C2B-167647B1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ARIMA(p,1,q) Could Represent the Beginning of Ice Age Scenario</a:t>
            </a:r>
          </a:p>
        </p:txBody>
      </p:sp>
    </p:spTree>
    <p:extLst>
      <p:ext uri="{BB962C8B-B14F-4D97-AF65-F5344CB8AC3E}">
        <p14:creationId xmlns:p14="http://schemas.microsoft.com/office/powerpoint/2010/main" val="40005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9C2-7211-3E4F-B2EF-109E0F09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3583615" cy="4482819"/>
          </a:xfrm>
        </p:spPr>
        <p:txBody>
          <a:bodyPr>
            <a:normAutofit/>
          </a:bodyPr>
          <a:lstStyle/>
          <a:p>
            <a:r>
              <a:rPr lang="en-US"/>
              <a:t>Main Takeaways &amp; Future Improvements</a:t>
            </a:r>
            <a:endParaRPr lang="en-US" dirty="0"/>
          </a:p>
        </p:txBody>
      </p:sp>
      <p:sp>
        <p:nvSpPr>
          <p:cNvPr id="36" name="Freeform: Shape 8">
            <a:extLst>
              <a:ext uri="{FF2B5EF4-FFF2-40B4-BE49-F238E27FC236}">
                <a16:creationId xmlns:a16="http://schemas.microsoft.com/office/drawing/2014/main" id="{69AAB938-4404-42AF-B159-EFB4EFB1E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4117" y="-1"/>
            <a:ext cx="7627884" cy="6858001"/>
          </a:xfrm>
          <a:custGeom>
            <a:avLst/>
            <a:gdLst>
              <a:gd name="connsiteX0" fmla="*/ 85359 w 7627884"/>
              <a:gd name="connsiteY0" fmla="*/ 0 h 6858001"/>
              <a:gd name="connsiteX1" fmla="*/ 7627884 w 7627884"/>
              <a:gd name="connsiteY1" fmla="*/ 0 h 6858001"/>
              <a:gd name="connsiteX2" fmla="*/ 7627884 w 7627884"/>
              <a:gd name="connsiteY2" fmla="*/ 6858001 h 6858001"/>
              <a:gd name="connsiteX3" fmla="*/ 2199224 w 7627884"/>
              <a:gd name="connsiteY3" fmla="*/ 6858001 h 6858001"/>
              <a:gd name="connsiteX4" fmla="*/ 2165320 w 7627884"/>
              <a:gd name="connsiteY4" fmla="*/ 6822453 h 6858001"/>
              <a:gd name="connsiteX5" fmla="*/ 0 w 7627884"/>
              <a:gd name="connsiteY5" fmla="*/ 1189815 h 6858001"/>
              <a:gd name="connsiteX6" fmla="*/ 43414 w 7627884"/>
              <a:gd name="connsiteY6" fmla="*/ 33009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884" h="6858001">
                <a:moveTo>
                  <a:pt x="85359" y="0"/>
                </a:moveTo>
                <a:lnTo>
                  <a:pt x="7627884" y="0"/>
                </a:lnTo>
                <a:lnTo>
                  <a:pt x="7627884" y="6858001"/>
                </a:lnTo>
                <a:lnTo>
                  <a:pt x="2199224" y="6858001"/>
                </a:lnTo>
                <a:lnTo>
                  <a:pt x="2165320" y="6822453"/>
                </a:lnTo>
                <a:cubicBezTo>
                  <a:pt x="819447" y="5331646"/>
                  <a:pt x="0" y="3356427"/>
                  <a:pt x="0" y="1189815"/>
                </a:cubicBezTo>
                <a:cubicBezTo>
                  <a:pt x="0" y="899574"/>
                  <a:pt x="14708" y="612766"/>
                  <a:pt x="43414" y="33009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10">
            <a:extLst>
              <a:ext uri="{FF2B5EF4-FFF2-40B4-BE49-F238E27FC236}">
                <a16:creationId xmlns:a16="http://schemas.microsoft.com/office/drawing/2014/main" id="{92A46B1C-E9BA-4577-BED6-B96DDC9AC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47781" y="-1"/>
            <a:ext cx="7444220" cy="6858001"/>
          </a:xfrm>
          <a:custGeom>
            <a:avLst/>
            <a:gdLst>
              <a:gd name="connsiteX0" fmla="*/ 7357257 w 7444220"/>
              <a:gd name="connsiteY0" fmla="*/ 0 h 6858001"/>
              <a:gd name="connsiteX1" fmla="*/ 0 w 7444220"/>
              <a:gd name="connsiteY1" fmla="*/ 0 h 6858001"/>
              <a:gd name="connsiteX2" fmla="*/ 0 w 7444220"/>
              <a:gd name="connsiteY2" fmla="*/ 6858001 h 6858001"/>
              <a:gd name="connsiteX3" fmla="*/ 5169521 w 7444220"/>
              <a:gd name="connsiteY3" fmla="*/ 6858001 h 6858001"/>
              <a:gd name="connsiteX4" fmla="*/ 5459879 w 7444220"/>
              <a:gd name="connsiteY4" fmla="*/ 6539727 h 6858001"/>
              <a:gd name="connsiteX5" fmla="*/ 7444220 w 7444220"/>
              <a:gd name="connsiteY5" fmla="*/ 1189814 h 6858001"/>
              <a:gd name="connsiteX6" fmla="*/ 7401867 w 7444220"/>
              <a:gd name="connsiteY6" fmla="*/ 35106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4220" h="6858001">
                <a:moveTo>
                  <a:pt x="7357257" y="0"/>
                </a:moveTo>
                <a:lnTo>
                  <a:pt x="0" y="0"/>
                </a:lnTo>
                <a:lnTo>
                  <a:pt x="0" y="6858001"/>
                </a:lnTo>
                <a:lnTo>
                  <a:pt x="5169521" y="6858001"/>
                </a:lnTo>
                <a:lnTo>
                  <a:pt x="5459879" y="6539727"/>
                </a:lnTo>
                <a:cubicBezTo>
                  <a:pt x="6696598" y="5103389"/>
                  <a:pt x="7444220" y="3233911"/>
                  <a:pt x="7444220" y="1189814"/>
                </a:cubicBezTo>
                <a:cubicBezTo>
                  <a:pt x="7444220" y="906649"/>
                  <a:pt x="7429873" y="626836"/>
                  <a:pt x="7401867" y="35106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04D1670-CC56-48DC-95BC-FF897092F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161272"/>
              </p:ext>
            </p:extLst>
          </p:nvPr>
        </p:nvGraphicFramePr>
        <p:xfrm>
          <a:off x="6096000" y="804231"/>
          <a:ext cx="5163239" cy="531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735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D9D0F5-5698-9549-99F6-DF061831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dirty="0"/>
              <a:t>What is the 1.5</a:t>
            </a:r>
            <a:r>
              <a:rPr lang="en-CA" sz="4800" dirty="0"/>
              <a:t>°C Limit?</a:t>
            </a:r>
            <a:r>
              <a:rPr lang="en-US" sz="4800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86E18C-6A12-4C6D-A5EC-0B263E526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824538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47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5DA3-DDB1-BD4E-B2C6-A27D81BF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0502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79205-7066-9548-81C8-084F592B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Appendix A: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 Metrics Algorithm Visualized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1FBCBE3-0E3F-7347-899F-1E09835CA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7604" y="640080"/>
            <a:ext cx="4992165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3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15F63-11BC-3A41-92DE-60A9D57D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Appendix B: </a:t>
            </a:r>
            <a:b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ARIMA(2,1,2) Model Fit Compared to Original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977ED6-5243-414A-9C6B-741BA0507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355203"/>
            <a:ext cx="6356465" cy="41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712C5-C722-B94B-AC5C-761BAB2D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0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DA089-B72E-9E4F-9472-F89D70A6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The Problem: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59A8-D243-C646-A1ED-FB2A96F0C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Approaching the 1.5</a:t>
            </a:r>
            <a:r>
              <a:rPr lang="en-CA" sz="2000" dirty="0"/>
              <a:t>°C danger line for global warming</a:t>
            </a:r>
          </a:p>
          <a:p>
            <a:r>
              <a:rPr lang="en-CA" sz="2000" dirty="0"/>
              <a:t>The 2015 Paris Agreement urges countries to contribute in limiting global average temperature rise to under </a:t>
            </a:r>
            <a:r>
              <a:rPr lang="en-US" sz="2000" dirty="0"/>
              <a:t>1.5</a:t>
            </a:r>
            <a:r>
              <a:rPr lang="en-CA" sz="2000" dirty="0"/>
              <a:t>°C</a:t>
            </a:r>
          </a:p>
          <a:p>
            <a:r>
              <a:rPr lang="en-CA" sz="2000" dirty="0"/>
              <a:t>When will the </a:t>
            </a:r>
            <a:r>
              <a:rPr lang="en-US" sz="2000" dirty="0"/>
              <a:t>1.5</a:t>
            </a:r>
            <a:r>
              <a:rPr lang="en-CA" sz="2000" dirty="0"/>
              <a:t>°C threshold be reached under current circumstances?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6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7686-C6D5-8549-B294-1980A3AE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Dataset Information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2BC3-D698-F94A-BCEC-830760573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 lnSpcReduction="1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Average temperature ranging from January 1995 to December 2019</a:t>
            </a:r>
          </a:p>
          <a:p>
            <a:r>
              <a:rPr lang="en-US" sz="1900" dirty="0">
                <a:solidFill>
                  <a:schemeClr val="bg1"/>
                </a:solidFill>
              </a:rPr>
              <a:t>Locations are based on 321 major cities from 125 countries</a:t>
            </a:r>
          </a:p>
          <a:p>
            <a:r>
              <a:rPr lang="en-US" sz="1900" dirty="0">
                <a:solidFill>
                  <a:schemeClr val="bg1"/>
                </a:solidFill>
              </a:rPr>
              <a:t>Data distribution skewed towards North America</a:t>
            </a:r>
          </a:p>
          <a:p>
            <a:r>
              <a:rPr lang="en-US" sz="1900" dirty="0">
                <a:solidFill>
                  <a:schemeClr val="bg1"/>
                </a:solidFill>
              </a:rPr>
              <a:t>Approximately 2.9 million rows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B2EC2-53A7-7841-B144-6E13D783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12" y="903730"/>
            <a:ext cx="6389012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72A1E-ED3F-0E40-B867-B647A6B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How To Measure Increase in Average Global Temperature?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B347A0-9EE2-0D4A-9CA8-D33CC097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Temperature anomaly method:</a:t>
            </a:r>
          </a:p>
          <a:p>
            <a:pPr lvl="1"/>
            <a:r>
              <a:rPr lang="en-US" dirty="0"/>
              <a:t>Anomaly = Actual temperature – reference temperature </a:t>
            </a:r>
          </a:p>
          <a:p>
            <a:r>
              <a:rPr lang="en-US" sz="2400" dirty="0"/>
              <a:t>Commonly used method (i.e. NASA) to calculate global average temperature</a:t>
            </a:r>
          </a:p>
          <a:p>
            <a:r>
              <a:rPr lang="en-US" sz="2400" dirty="0"/>
              <a:t>Set reference temperature as earliest as possible (1995 average monthly temperatures) to best represent pre-industrial times </a:t>
            </a:r>
          </a:p>
        </p:txBody>
      </p:sp>
    </p:spTree>
    <p:extLst>
      <p:ext uri="{BB962C8B-B14F-4D97-AF65-F5344CB8AC3E}">
        <p14:creationId xmlns:p14="http://schemas.microsoft.com/office/powerpoint/2010/main" val="6804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6A507-FF0F-6942-91B3-7D0F0E62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Anomaly Calculation Example (for 2016):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3113-88BF-0F40-AFCF-9997EA80F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01"/>
          <a:stretch/>
        </p:blipFill>
        <p:spPr>
          <a:xfrm>
            <a:off x="5123714" y="808705"/>
            <a:ext cx="6755007" cy="627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C5751-4DAC-1942-9394-F61270BC0983}"/>
              </a:ext>
            </a:extLst>
          </p:cNvPr>
          <p:cNvSpPr txBox="1"/>
          <p:nvPr/>
        </p:nvSpPr>
        <p:spPr>
          <a:xfrm>
            <a:off x="4877003" y="2771299"/>
            <a:ext cx="7162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Anomaly = Actual temperature – reference temperature</a:t>
            </a:r>
          </a:p>
          <a:p>
            <a:r>
              <a:rPr lang="en-US" sz="2400" dirty="0"/>
              <a:t>Anomaly (Jan 2016) = Jan 2016 Temp – Jan 1995 Temp</a:t>
            </a:r>
          </a:p>
          <a:p>
            <a:r>
              <a:rPr lang="en-US" sz="2400" dirty="0"/>
              <a:t>Anomaly (Jan 2016) = 7.311212 – 6.822478 = 0.488734</a:t>
            </a:r>
          </a:p>
          <a:p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B2CF85E-EF3E-CA47-9928-26296862FC1F}"/>
              </a:ext>
            </a:extLst>
          </p:cNvPr>
          <p:cNvSpPr/>
          <p:nvPr/>
        </p:nvSpPr>
        <p:spPr>
          <a:xfrm>
            <a:off x="8540496" y="1122363"/>
            <a:ext cx="2176272" cy="31365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6DFF9BB-CE3A-1B4D-B7B7-F51F7CFAB266}"/>
              </a:ext>
            </a:extLst>
          </p:cNvPr>
          <p:cNvSpPr/>
          <p:nvPr/>
        </p:nvSpPr>
        <p:spPr>
          <a:xfrm>
            <a:off x="10716768" y="1122363"/>
            <a:ext cx="1161953" cy="31365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4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A4605-706E-0E41-82A6-DACF56AC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Monthly Anomaly Data is Normally Distributed!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2B5DB-CB12-E846-AC4E-1B39A253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24" y="2729806"/>
            <a:ext cx="4944776" cy="346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F3E29-2B7B-F843-A9BA-42C70139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8028"/>
            <a:ext cx="4980349" cy="34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6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601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5284" y="-3324"/>
            <a:ext cx="963671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E4063-72A7-C141-AD5F-41971A7A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0" y="1823107"/>
            <a:ext cx="6539352" cy="3431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58812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F1A2F-C577-8E44-A636-3418CF7A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Selection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4BFD02-3D69-4CCD-B820-984DBE82B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68581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54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588</Words>
  <Application>Microsoft Macintosh PowerPoint</Application>
  <PresentationFormat>Widescreen</PresentationFormat>
  <Paragraphs>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When Will The 1.5°C Threshold Be Reached and Surpassed?  </vt:lpstr>
      <vt:lpstr>What is the 1.5°C Limit? </vt:lpstr>
      <vt:lpstr>The Problem:</vt:lpstr>
      <vt:lpstr>Dataset Information</vt:lpstr>
      <vt:lpstr>How To Measure Increase in Average Global Temperature?</vt:lpstr>
      <vt:lpstr>Anomaly Calculation Example (for 2016):</vt:lpstr>
      <vt:lpstr>Monthly Anomaly Data is Normally Distributed!</vt:lpstr>
      <vt:lpstr>Modelling</vt:lpstr>
      <vt:lpstr>Model Selection</vt:lpstr>
      <vt:lpstr>ARIMA(2,1,2) is the best model by RMSE as it produces the least error!</vt:lpstr>
      <vt:lpstr>ARIMA(2,1,2) is the best model by MAPE as it produces the least error!</vt:lpstr>
      <vt:lpstr>ARIMA(2,1,2) is the best model by MAE as it produces the least error!  ARIMA(2,1,2) is the best model for all three evaluation metrics!</vt:lpstr>
      <vt:lpstr>Forecasting with Best ARIMA Model (2,1,2):  1.5 threshold reached/exceeded by July 2024!</vt:lpstr>
      <vt:lpstr>Visualize All ARIMA Models Forecasting:  3 Different Patterns!</vt:lpstr>
      <vt:lpstr>ARIMA(p,0,q):  Trend doesn’t make sense given real life context!</vt:lpstr>
      <vt:lpstr>ARIMA(p,1,q):  Corresponds with real life predictions short term!  Exponential increase could be a problem long term!</vt:lpstr>
      <vt:lpstr>ARIMA(p,2,q):  Corresponds to an ice age scenario!  Pattern makes sense long term! Not so much short term!</vt:lpstr>
      <vt:lpstr>ARIMA(p,1,q) Could Represent the Beginning of Ice Age Scenario</vt:lpstr>
      <vt:lpstr>Main Takeaways &amp; Future Improvements</vt:lpstr>
      <vt:lpstr>Thank You!</vt:lpstr>
      <vt:lpstr>Appendix A: Evaluation Metrics Algorithm Visualized</vt:lpstr>
      <vt:lpstr>Appendix B:  ARIMA(2,1,2) Model Fit Compared to Original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Liu</dc:creator>
  <cp:lastModifiedBy>Alex Liu</cp:lastModifiedBy>
  <cp:revision>88</cp:revision>
  <dcterms:created xsi:type="dcterms:W3CDTF">2022-01-31T23:38:27Z</dcterms:created>
  <dcterms:modified xsi:type="dcterms:W3CDTF">2022-02-19T06:30:09Z</dcterms:modified>
</cp:coreProperties>
</file>